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1" r:id="rId6"/>
    <p:sldId id="260" r:id="rId7"/>
    <p:sldId id="258" r:id="rId8"/>
    <p:sldId id="259" r:id="rId9"/>
    <p:sldId id="266" r:id="rId10"/>
    <p:sldId id="267" r:id="rId11"/>
    <p:sldId id="264" r:id="rId12"/>
    <p:sldId id="265" r:id="rId13"/>
    <p:sldId id="268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7" autoAdjust="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2166-CB0E-411D-B9A6-44D7C1508C1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9304-BFA8-4942-A312-44889730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L’hydravion dans le contexte réglementaire français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104456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Conférence Le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Tomato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16 Octobre 2015</a:t>
            </a:r>
          </a:p>
          <a:p>
            <a:endParaRPr lang="fr-FR" sz="2300" dirty="0" smtClean="0"/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Olivier Ripoche </a:t>
            </a:r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 hydraviation </a:t>
            </a:r>
          </a:p>
          <a:p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l’Aéro Club de France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Bandeau AéCF raccour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677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86104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dirty="0" smtClean="0"/>
              <a:t>Directive 92/43/CEE concernant la conservation des habitats naturels ainsi que de la faune et de la flore sauvages </a:t>
            </a:r>
            <a:br>
              <a:rPr lang="fr-FR" sz="2700" b="1" dirty="0" smtClean="0"/>
            </a:br>
            <a:r>
              <a:rPr lang="fr-FR" sz="2700" b="1" dirty="0" smtClean="0"/>
              <a:t>↓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dirty="0" smtClean="0"/>
              <a:t>Transposition en Natura 2000 :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700" b="1" dirty="0" smtClean="0"/>
              <a:t>Décret n° 2010-365 du 9 avril 2010 relatif à l'évaluation des incidences Natura 2000</a:t>
            </a:r>
            <a:r>
              <a:rPr lang="fr-FR" sz="2700" dirty="0" smtClean="0"/>
              <a:t>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« </a:t>
            </a:r>
            <a:r>
              <a:rPr lang="fr-FR" sz="2700" i="1" dirty="0" smtClean="0"/>
              <a:t>Tous programmes, projets, manifestations ou interventions, …dans ou à proximité d’une zone Natura 2000 »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200" dirty="0" smtClean="0"/>
              <a:t>Principe de l’étude d’incidence (dissertation) à adresser à la DREAL)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3861048"/>
            <a:ext cx="4038600" cy="259228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2600" dirty="0" smtClean="0"/>
              <a:t>- Directive Habitats → Z.S.C.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3861048"/>
            <a:ext cx="4038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600" dirty="0" smtClean="0"/>
              <a:t>- Directive Oiseaux → Z.P.S.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Pendant ce temps, </a:t>
            </a:r>
            <a:br>
              <a:rPr lang="fr-FR" dirty="0" smtClean="0"/>
            </a:br>
            <a:r>
              <a:rPr lang="fr-FR" dirty="0" smtClean="0"/>
              <a:t>sur Lake </a:t>
            </a:r>
            <a:r>
              <a:rPr lang="fr-FR" dirty="0" smtClean="0"/>
              <a:t>Union, Seattle</a:t>
            </a:r>
            <a:endParaRPr lang="en-US" dirty="0"/>
          </a:p>
        </p:txBody>
      </p:sp>
      <p:pic>
        <p:nvPicPr>
          <p:cNvPr id="6" name="Content Placeholder 5" descr="Seattle Seaplane b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67881" cy="51412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848872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groupe de travail hydro-DGAC</a:t>
            </a:r>
            <a:br>
              <a:rPr lang="fr-FR" sz="3200" dirty="0" smtClean="0"/>
            </a:br>
            <a:r>
              <a:rPr lang="fr-FR" sz="2400" dirty="0" smtClean="0"/>
              <a:t>(2011 – 2013 - Mme Patricia Louin)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8712968" cy="496855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fr-FR" sz="2000" dirty="0" smtClean="0"/>
              <a:t>L’arrêté « Hydrosurfaces » (avions) du 13 mars 1986 est obsolète (avantages et inconvénients)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Certaines dispositions sont périmées, du fait de la CEE et l’espace Schengen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Une refonte dépasserait largement le cadre de la DGAC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Nécessité de ramener les hydrosurfaces dans un cadre plus libéral (plateformes occasionnelles ULM). </a:t>
            </a:r>
          </a:p>
          <a:p>
            <a:pPr marL="0">
              <a:spcBef>
                <a:spcPts val="0"/>
              </a:spcBef>
            </a:pPr>
            <a:endParaRPr lang="fr-FR" sz="2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fr-FR" dirty="0" smtClean="0"/>
              <a:t>Une nouvelle réglementation «aérosurfaces»</a:t>
            </a:r>
          </a:p>
          <a:p>
            <a:pPr marL="0" algn="ctr">
              <a:spcBef>
                <a:spcPts val="0"/>
              </a:spcBef>
              <a:buNone/>
            </a:pPr>
            <a:r>
              <a:rPr lang="fr-FR" dirty="0" smtClean="0"/>
              <a:t>en préparation</a:t>
            </a:r>
          </a:p>
          <a:p>
            <a:pPr marL="0">
              <a:spcBef>
                <a:spcPts val="0"/>
              </a:spcBef>
            </a:pPr>
            <a:endParaRPr lang="fr-FR" sz="2000" dirty="0" smtClean="0"/>
          </a:p>
          <a:p>
            <a:pPr marL="0">
              <a:spcBef>
                <a:spcPts val="0"/>
              </a:spcBef>
            </a:pPr>
            <a:r>
              <a:rPr lang="fr-FR" sz="2000" dirty="0" smtClean="0"/>
              <a:t>Met à jour les dispositions ULM et les élargit aux avions</a:t>
            </a:r>
          </a:p>
          <a:p>
            <a:pPr marL="0">
              <a:spcBef>
                <a:spcPts val="0"/>
              </a:spcBef>
            </a:pPr>
            <a:r>
              <a:rPr lang="fr-FR" sz="2000" dirty="0" smtClean="0"/>
              <a:t>Transposable aux </a:t>
            </a:r>
            <a:r>
              <a:rPr lang="fr-FR" sz="2000" dirty="0" smtClean="0"/>
              <a:t>les </a:t>
            </a:r>
            <a:r>
              <a:rPr lang="fr-FR" sz="2000" dirty="0" smtClean="0"/>
              <a:t>hydravions dans un second temps (provisions prises) 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dirty="0" smtClean="0"/>
              <a:t>En attendant, il est possible de résoudre certains points de blocages précis 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 fontScale="62500" lnSpcReduction="20000"/>
          </a:bodyPr>
          <a:lstStyle/>
          <a:p>
            <a:r>
              <a:rPr lang="fr-FR" sz="800" b="1" dirty="0" smtClean="0"/>
              <a:t> </a:t>
            </a:r>
            <a:endParaRPr lang="en-US" sz="4800" dirty="0" smtClean="0"/>
          </a:p>
          <a:p>
            <a:pPr lvl="0"/>
            <a:r>
              <a:rPr lang="fr-FR" dirty="0" smtClean="0"/>
              <a:t>Supprimer l'autorisation permanente d'utiliser les hydrosurfaces, selon l'arrêté du 13 mars 1986.   Cette procédure : </a:t>
            </a:r>
            <a:endParaRPr lang="en-US" sz="4000" dirty="0" smtClean="0"/>
          </a:p>
          <a:p>
            <a:pPr lvl="1"/>
            <a:r>
              <a:rPr lang="fr-FR" dirty="0" smtClean="0"/>
              <a:t>Fait double emploi avec la licence SEP-H</a:t>
            </a:r>
            <a:endParaRPr lang="en-US" sz="3600" dirty="0" smtClean="0"/>
          </a:p>
          <a:p>
            <a:pPr lvl="1"/>
            <a:r>
              <a:rPr lang="fr-FR" dirty="0" smtClean="0"/>
              <a:t>Consiste en une enquête aux objectifs peu clairs.</a:t>
            </a:r>
            <a:endParaRPr lang="en-US" sz="3600" dirty="0" smtClean="0"/>
          </a:p>
          <a:p>
            <a:pPr lvl="1"/>
            <a:r>
              <a:rPr lang="fr-FR" dirty="0" smtClean="0"/>
              <a:t>Ignore le fait que des centaines de plateformes occasionnelles ULM terrestres ne sont pas connues des services de police/immigration</a:t>
            </a:r>
          </a:p>
          <a:p>
            <a:pPr lvl="1">
              <a:buNone/>
            </a:pPr>
            <a:endParaRPr lang="en-US" sz="2900" dirty="0" smtClean="0"/>
          </a:p>
          <a:p>
            <a:pPr lvl="0"/>
            <a:r>
              <a:rPr lang="fr-FR" dirty="0" smtClean="0"/>
              <a:t>Eclairer certaines incompréhensions : Deux Prémar sont ouvertes à l'hydraviation, une troisième s'y est un jour notoirement opposée.</a:t>
            </a:r>
            <a:endParaRPr lang="en-US" sz="4000" dirty="0" smtClean="0"/>
          </a:p>
          <a:p>
            <a:pPr lvl="0"/>
            <a:r>
              <a:rPr lang="fr-FR" dirty="0" smtClean="0"/>
              <a:t>Convaincre des services publics locaux, tels VNF, l'agence du Rhône, fleuve ouvert aux Canadair.</a:t>
            </a:r>
            <a:endParaRPr lang="en-US" sz="4000" dirty="0" smtClean="0"/>
          </a:p>
          <a:p>
            <a:pPr lvl="0"/>
            <a:r>
              <a:rPr lang="fr-FR" dirty="0" smtClean="0"/>
              <a:t>Ou porter certains abus de Droit devant les tribunaux, comme nous aurions du le faire face à VNF Pontoise (hydrobase des Mureaux). 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L’astuce italienne : Un cavalier législatif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GAZETTE OFFICIELLE  N° 106 du 9 mai 2006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r-FR" sz="2400" dirty="0" smtClean="0"/>
              <a:t>Ministère des Infrastructures et des Transports (Italie)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r-FR" sz="2400" dirty="0" smtClean="0"/>
              <a:t>DECRET 1 FEVRIER 2006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000" dirty="0" smtClean="0"/>
              <a:t>Normes d’actualisation de la loi du 2 avril 1968, n.518, concernant la libéralisation de l’utilisation des aires d’atterrissage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4032448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/>
              <a:t>Art. 8.  « </a:t>
            </a:r>
            <a:r>
              <a:rPr lang="fr-FR" sz="2400" b="1" dirty="0" err="1" smtClean="0"/>
              <a:t>Aviosuperficies</a:t>
            </a:r>
            <a:r>
              <a:rPr lang="fr-FR" sz="2400" b="1" dirty="0" smtClean="0"/>
              <a:t> occasionnelles »</a:t>
            </a:r>
            <a:endParaRPr lang="en-US" sz="2400" dirty="0" smtClean="0"/>
          </a:p>
          <a:p>
            <a:r>
              <a:rPr lang="fr-FR" sz="2400" dirty="0" smtClean="0"/>
              <a:t>8.2  L’utilisation des </a:t>
            </a:r>
            <a:r>
              <a:rPr lang="fr-FR" sz="2400" dirty="0" err="1" smtClean="0"/>
              <a:t>aviosuperficies</a:t>
            </a:r>
            <a:r>
              <a:rPr lang="fr-FR" sz="2400" dirty="0" smtClean="0"/>
              <a:t> occasionnelles par des aéroplanes est accordée pour une activité de travail aérien (…) Le responsable de l’opération du travail aérien effectue préventivement ses propres considérations sur l’adéquation de l’</a:t>
            </a:r>
            <a:r>
              <a:rPr lang="fr-FR" sz="2400" dirty="0" err="1" smtClean="0"/>
              <a:t>aviosuperficie</a:t>
            </a:r>
            <a:r>
              <a:rPr lang="fr-FR" sz="2400" dirty="0" smtClean="0"/>
              <a:t> occasionnelle selon les conditions b)c)d)e) f) de l’art. 7.2, en tenant compte que, dans tous les cas, les dimensions de l’</a:t>
            </a:r>
            <a:r>
              <a:rPr lang="fr-FR" sz="2400" dirty="0" err="1" smtClean="0"/>
              <a:t>aviosuperficie</a:t>
            </a:r>
            <a:r>
              <a:rPr lang="fr-FR" sz="2400" dirty="0" smtClean="0"/>
              <a:t> occasionnelle doivent être appropriées à la réalisation du parcours d’approche et de décollage des aéronefs.     </a:t>
            </a:r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	L’utilisation des </a:t>
            </a:r>
            <a:r>
              <a:rPr lang="fr-FR" sz="2400" b="1" dirty="0" err="1" smtClean="0">
                <a:solidFill>
                  <a:srgbClr val="FF0000"/>
                </a:solidFill>
              </a:rPr>
              <a:t>hydrosuperficies</a:t>
            </a:r>
            <a:r>
              <a:rPr lang="fr-FR" sz="2400" b="1" dirty="0" smtClean="0">
                <a:solidFill>
                  <a:srgbClr val="FF0000"/>
                </a:solidFill>
              </a:rPr>
              <a:t> occasionnelles</a:t>
            </a:r>
            <a:r>
              <a:rPr lang="fr-FR" sz="2400" dirty="0" smtClean="0">
                <a:solidFill>
                  <a:srgbClr val="FF0000"/>
                </a:solidFill>
              </a:rPr>
              <a:t> est consentie également pour des opérations différentes du travail aérien.</a:t>
            </a:r>
          </a:p>
          <a:p>
            <a:pPr lvl="0"/>
            <a:r>
              <a:rPr lang="fr-FR" sz="2400" dirty="0" smtClean="0">
                <a:solidFill>
                  <a:srgbClr val="FF0000"/>
                </a:solidFill>
              </a:rPr>
              <a:t>8.4  Dans le cas d’</a:t>
            </a:r>
            <a:r>
              <a:rPr lang="fr-FR" sz="2400" b="1" dirty="0" err="1" smtClean="0">
                <a:solidFill>
                  <a:srgbClr val="FF0000"/>
                </a:solidFill>
              </a:rPr>
              <a:t>hydrosuperficies</a:t>
            </a:r>
            <a:r>
              <a:rPr lang="fr-FR" sz="2400" b="1" dirty="0" smtClean="0">
                <a:solidFill>
                  <a:srgbClr val="FF0000"/>
                </a:solidFill>
              </a:rPr>
              <a:t> occasionnelles </a:t>
            </a:r>
            <a:r>
              <a:rPr lang="fr-FR" sz="2400" dirty="0" smtClean="0">
                <a:solidFill>
                  <a:srgbClr val="FF0000"/>
                </a:solidFill>
              </a:rPr>
              <a:t>qui sont situés dans des aires ouvertes au trafic nautique public, ne sont pas nécessaires le </a:t>
            </a:r>
            <a:r>
              <a:rPr lang="fr-FR" sz="2400" dirty="0" err="1" smtClean="0">
                <a:solidFill>
                  <a:srgbClr val="FF0000"/>
                </a:solidFill>
              </a:rPr>
              <a:t>nulla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osta</a:t>
            </a:r>
            <a:r>
              <a:rPr lang="fr-FR" sz="2400" dirty="0" smtClean="0">
                <a:solidFill>
                  <a:srgbClr val="FF0000"/>
                </a:solidFill>
              </a:rPr>
              <a:t> ou les accords d’usage, restant établie la responsabilité de l’opérateur à opérer dans le respect des règles de la navigation.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fr-FR" sz="3600" dirty="0" smtClean="0"/>
              <a:t>Pour que l’hydraviation retrouve sa place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fr-FR" sz="2400" dirty="0" smtClean="0"/>
              <a:t>Coopération améliorée avec les fédérations FFA-FFPLUM</a:t>
            </a:r>
          </a:p>
          <a:p>
            <a:pPr marL="0">
              <a:spcBef>
                <a:spcPts val="0"/>
              </a:spcBef>
            </a:pPr>
            <a:r>
              <a:rPr lang="fr-FR" sz="2400" dirty="0" smtClean="0"/>
              <a:t>Coordination par le CNFAS (veille législative européenne)</a:t>
            </a:r>
          </a:p>
          <a:p>
            <a:pPr marL="0">
              <a:spcBef>
                <a:spcPts val="0"/>
              </a:spcBef>
            </a:pPr>
            <a:r>
              <a:rPr lang="fr-FR" sz="2400" dirty="0" smtClean="0"/>
              <a:t>Juristes professionnels</a:t>
            </a:r>
          </a:p>
          <a:p>
            <a:pPr marL="0">
              <a:spcBef>
                <a:spcPts val="0"/>
              </a:spcBef>
            </a:pPr>
            <a:r>
              <a:rPr lang="fr-FR" sz="2400" dirty="0" smtClean="0"/>
              <a:t>Extension aux hydroaéronefs des arrêtés en préparation</a:t>
            </a:r>
          </a:p>
          <a:p>
            <a:pPr marL="0">
              <a:spcBef>
                <a:spcPts val="0"/>
              </a:spcBef>
            </a:pPr>
            <a:r>
              <a:rPr lang="fr-FR" sz="2400" dirty="0" smtClean="0"/>
              <a:t>Correspondant sensibilisé dans chaque administration :</a:t>
            </a:r>
          </a:p>
          <a:p>
            <a:pPr marL="400050" lvl="1">
              <a:spcBef>
                <a:spcPts val="0"/>
              </a:spcBef>
            </a:pPr>
            <a:endParaRPr lang="fr-FR" sz="800" dirty="0" smtClean="0"/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DGAC</a:t>
            </a:r>
            <a:endParaRPr lang="fr-FR" sz="1800" dirty="0" smtClean="0"/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DGITM</a:t>
            </a:r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P.A.F.</a:t>
            </a:r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EDF</a:t>
            </a:r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VNF/CNR/ (EPTB) Seine Grands Lacs</a:t>
            </a:r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PREMAR </a:t>
            </a:r>
          </a:p>
          <a:p>
            <a:pPr marL="400050" lvl="1">
              <a:spcBef>
                <a:spcPts val="0"/>
              </a:spcBef>
            </a:pPr>
            <a:r>
              <a:rPr lang="fr-FR" sz="1800" dirty="0" smtClean="0"/>
              <a:t>Sécurité Civile </a:t>
            </a:r>
          </a:p>
          <a:p>
            <a:pPr marL="0"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che Î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384376" cy="5832648"/>
          </a:xfrm>
          <a:prstGeom prst="rect">
            <a:avLst/>
          </a:prstGeom>
        </p:spPr>
      </p:pic>
      <p:pic>
        <p:nvPicPr>
          <p:cNvPr id="5" name="Picture 4" descr="Les Mure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221264" cy="60279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20713"/>
          </a:xfrm>
        </p:spPr>
        <p:txBody>
          <a:bodyPr>
            <a:noAutofit/>
          </a:bodyPr>
          <a:lstStyle/>
          <a:p>
            <a:r>
              <a:rPr lang="fr-FR" sz="3600" dirty="0" smtClean="0"/>
              <a:t>Une double base de données disponible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Autofit/>
          </a:bodyPr>
          <a:lstStyle/>
          <a:p>
            <a:r>
              <a:rPr lang="fr-FR" sz="2400" dirty="0" smtClean="0"/>
              <a:t>A l’origine : </a:t>
            </a:r>
            <a:br>
              <a:rPr lang="fr-FR" sz="2400" dirty="0" smtClean="0"/>
            </a:br>
            <a:r>
              <a:rPr lang="fr-FR" sz="2400" dirty="0" smtClean="0"/>
              <a:t>Une priorité nationale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653" y="-10416"/>
            <a:ext cx="5247347" cy="68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OS - MB 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390153" cy="1789556"/>
          </a:xfrm>
          <a:prstGeom prst="rect">
            <a:avLst/>
          </a:prstGeom>
        </p:spPr>
      </p:pic>
      <p:pic>
        <p:nvPicPr>
          <p:cNvPr id="7" name="Picture 6" descr="Hydrobase Bayonne Blancpign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996952"/>
            <a:ext cx="2064984" cy="3752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Aujourd’hui, quelques traces réglementaires :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184204" cy="792088"/>
          </a:xfrm>
        </p:spPr>
        <p:txBody>
          <a:bodyPr>
            <a:noAutofit/>
          </a:bodyPr>
          <a:lstStyle/>
          <a:p>
            <a:r>
              <a:rPr lang="fr-FR" sz="1700" dirty="0" smtClean="0"/>
              <a:t>Règlement International pour la Prévention des Abordages en Mer  RIPAM/COLREG</a:t>
            </a:r>
            <a:endParaRPr lang="en-US" sz="17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fr-FR" sz="1700" dirty="0" smtClean="0"/>
              <a:t>3a et 3e) </a:t>
            </a:r>
            <a:r>
              <a:rPr lang="fr-FR" sz="1700" i="1" dirty="0" smtClean="0"/>
              <a:t>Le terme "navire" désigne tout engin ou tout appareil de quelque nature que ce soit, y compris les engins sans tirant d'eau, les </a:t>
            </a:r>
            <a:r>
              <a:rPr lang="fr-FR" sz="1700" i="1" dirty="0" err="1" smtClean="0"/>
              <a:t>navions</a:t>
            </a:r>
            <a:r>
              <a:rPr lang="fr-FR" sz="1700" i="1" dirty="0" smtClean="0"/>
              <a:t> et les hydravions, utilisé ou susceptible d'être utilisé comme moyen de transport sur </a:t>
            </a:r>
            <a:r>
              <a:rPr lang="en-US" sz="1700" i="1" dirty="0" err="1" smtClean="0"/>
              <a:t>l'eau</a:t>
            </a:r>
            <a:r>
              <a:rPr lang="en-US" sz="1700" i="1" dirty="0" smtClean="0"/>
              <a:t>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fr-FR" sz="1700" i="1" dirty="0" smtClean="0"/>
              <a:t>Le terme « hydravion » désigne tout aéronef conçu pour manœuvrer sur l’eau.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fr-FR" sz="1700" dirty="0" smtClean="0"/>
              <a:t>18 e) </a:t>
            </a:r>
            <a:r>
              <a:rPr lang="fr-FR" sz="1700" i="1" dirty="0" smtClean="0"/>
              <a:t>Intégration des hydravions dans la navigation</a:t>
            </a:r>
          </a:p>
          <a:p>
            <a:pPr marL="0" indent="-457200">
              <a:spcBef>
                <a:spcPts val="0"/>
              </a:spcBef>
              <a:buAutoNum type="alphaLcParenR" startAt="5"/>
            </a:pPr>
            <a:endParaRPr lang="fr-FR" sz="1800" dirty="0" smtClean="0"/>
          </a:p>
          <a:p>
            <a:pPr marL="0" indent="-45720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041775" cy="1440160"/>
          </a:xfrm>
        </p:spPr>
        <p:txBody>
          <a:bodyPr>
            <a:noAutofit/>
          </a:bodyPr>
          <a:lstStyle/>
          <a:p>
            <a:r>
              <a:rPr lang="fr-FR" sz="1700" dirty="0" smtClean="0"/>
              <a:t>Règlement Général de Police de la Navigation du 26 sept. 1973 : </a:t>
            </a:r>
          </a:p>
          <a:p>
            <a:r>
              <a:rPr lang="fr-FR" sz="1700" b="0" dirty="0" smtClean="0"/>
              <a:t>→Plus de mention…</a:t>
            </a:r>
          </a:p>
          <a:p>
            <a:r>
              <a:rPr lang="fr-FR" sz="1700" dirty="0" smtClean="0"/>
              <a:t>RPNM (Moselle) du 4 mai 2009 : </a:t>
            </a:r>
            <a:r>
              <a:rPr lang="fr-FR" sz="1700" b="0" dirty="0" smtClean="0"/>
              <a:t>→Transports spéciaux 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40324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1700" dirty="0" smtClean="0"/>
              <a:t> 1.21.1-b :     </a:t>
            </a:r>
            <a:r>
              <a:rPr lang="fr-FR" sz="1700" i="1" dirty="0" smtClean="0"/>
              <a:t>« Sont assimilés comme transports spéciaux… les hydravions à flotteurs et à coque en dehors des aérodromes autorisés et des terrains de décollage et d’atterrissage</a:t>
            </a:r>
            <a:r>
              <a:rPr lang="fr-FR" sz="1700" dirty="0" smtClean="0"/>
              <a:t>…» </a:t>
            </a:r>
          </a:p>
          <a:p>
            <a:pPr marL="0">
              <a:spcBef>
                <a:spcPts val="0"/>
              </a:spcBef>
              <a:buNone/>
            </a:pPr>
            <a:endParaRPr lang="fr-FR" sz="12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1700" b="1" dirty="0" smtClean="0"/>
              <a:t>… Tandis que dans le RPPRS  (Rhône et Saône) :</a:t>
            </a:r>
          </a:p>
          <a:p>
            <a:pPr marL="0">
              <a:spcBef>
                <a:spcPts val="0"/>
              </a:spcBef>
              <a:buNone/>
            </a:pPr>
            <a:endParaRPr lang="en-US" sz="800" b="1" dirty="0" smtClean="0"/>
          </a:p>
          <a:p>
            <a:pPr marL="0">
              <a:spcBef>
                <a:spcPts val="0"/>
              </a:spcBef>
              <a:buNone/>
            </a:pPr>
            <a:r>
              <a:rPr lang="fr-FR" sz="1700" dirty="0" smtClean="0"/>
              <a:t>Art 17 : </a:t>
            </a:r>
            <a:r>
              <a:rPr lang="fr-FR" sz="1700" i="1" dirty="0" smtClean="0"/>
              <a:t>Sauf dans le cas d’une manifestation dûment autorisée par arrêté préfectoral ou sauf sur les plans d’eau qui seraient autorisés à cet effet par des règlements particuliers de police « plaisance », les pratiques suivantes sont interdites (…) hydravion.</a:t>
            </a:r>
            <a:endParaRPr lang="en-US" sz="1700" i="1" dirty="0"/>
          </a:p>
        </p:txBody>
      </p:sp>
      <p:pic>
        <p:nvPicPr>
          <p:cNvPr id="11" name="Picture 10" descr="Feux%20hydrav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09120"/>
            <a:ext cx="2499578" cy="2185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Rappel du potentiel aquatique national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r-FR" sz="2800" dirty="0" smtClean="0"/>
              <a:t>5000 Km de littoral métropolitain (+ TOM-DOM)</a:t>
            </a:r>
          </a:p>
          <a:p>
            <a:r>
              <a:rPr lang="fr-FR" sz="2800" dirty="0" smtClean="0"/>
              <a:t>8000 km de cours d’eau navigables, domaniaux et non-domaniaux </a:t>
            </a:r>
          </a:p>
          <a:p>
            <a:r>
              <a:rPr lang="fr-FR" sz="2800" dirty="0" smtClean="0"/>
              <a:t>40%  des 195 lacs &gt; 1 Km² </a:t>
            </a:r>
          </a:p>
          <a:p>
            <a:r>
              <a:rPr lang="fr-FR" sz="2800" dirty="0" smtClean="0"/>
              <a:t>Dont +90 zones d’écopage testées par les Canadair de la Sécurité Civile</a:t>
            </a:r>
          </a:p>
          <a:p>
            <a:pPr>
              <a:buNone/>
            </a:pPr>
            <a:endParaRPr lang="fr-FR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www.francehydravion.org/plans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Carte de F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783621" cy="54915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 smtClean="0"/>
              <a:t>Expliquer et justifier les hydroaéronefs :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86003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</a:pPr>
            <a:r>
              <a:rPr lang="fr-FR" sz="2600" dirty="0" smtClean="0"/>
              <a:t>Un double défi </a:t>
            </a:r>
            <a:r>
              <a:rPr lang="fr-FR" sz="2600" dirty="0" smtClean="0"/>
              <a:t>de l’art du pilotage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Ne requièrent aucune infrastructure spécifique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Risque de pollution hydrocarbure inférieur aux bateaux (cf. moteurs 2 temps)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Aucun trouble du milieu aquatique (hélice)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Pas de risque aux ouvrages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Empreinte carbone = voiture, et &lt;&lt; VNM (+250cv)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Vision et maîtrise des trajectoires par les pilotes</a:t>
            </a:r>
          </a:p>
          <a:p>
            <a:pPr marL="0">
              <a:spcBef>
                <a:spcPts val="0"/>
              </a:spcBef>
            </a:pPr>
            <a:endParaRPr lang="fr-FR" sz="26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3800" dirty="0" smtClean="0"/>
              <a:t>… Dans un contexte de sensibilité négative :</a:t>
            </a:r>
          </a:p>
          <a:p>
            <a:pPr marL="0">
              <a:spcBef>
                <a:spcPts val="0"/>
              </a:spcBef>
            </a:pPr>
            <a:endParaRPr lang="fr-FR" sz="1300" dirty="0" smtClean="0"/>
          </a:p>
          <a:p>
            <a:pPr marL="0">
              <a:spcBef>
                <a:spcPts val="0"/>
              </a:spcBef>
            </a:pPr>
            <a:r>
              <a:rPr lang="fr-FR" sz="2600" dirty="0" smtClean="0"/>
              <a:t>Double compétence aérienne et nautique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A cheval sur 2 cadres réglementaires → il échappe… </a:t>
            </a:r>
          </a:p>
          <a:p>
            <a:pPr marL="0">
              <a:spcBef>
                <a:spcPts val="0"/>
              </a:spcBef>
            </a:pPr>
            <a:r>
              <a:rPr lang="fr-FR" sz="2600" dirty="0" smtClean="0"/>
              <a:t>Dans l’esprit franco-français : Un privilège ?</a:t>
            </a:r>
          </a:p>
          <a:p>
            <a:pPr marL="0">
              <a:spcBef>
                <a:spcPts val="0"/>
              </a:spcBef>
              <a:buNone/>
            </a:pPr>
            <a:endParaRPr lang="fr-FR" sz="2800" dirty="0" smtClean="0"/>
          </a:p>
          <a:p>
            <a:pPr marL="0">
              <a:spcBef>
                <a:spcPts val="0"/>
              </a:spcBef>
            </a:pPr>
            <a:endParaRPr lang="fr-FR" sz="2800" dirty="0" smtClean="0"/>
          </a:p>
          <a:p>
            <a:pPr marL="0">
              <a:spcBef>
                <a:spcPts val="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Les deux principes d’une autorisation :</a:t>
            </a:r>
            <a:br>
              <a:rPr lang="fr-FR" sz="4000" dirty="0" smtClean="0"/>
            </a:br>
            <a:r>
              <a:rPr lang="fr-FR" sz="2700" dirty="0" smtClean="0"/>
              <a:t>1)  Tous aéronefs : Accord de la personne ayant la jouissance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322712" cy="381719"/>
          </a:xfrm>
        </p:spPr>
        <p:txBody>
          <a:bodyPr>
            <a:normAutofit fontScale="92500" lnSpcReduction="20000"/>
          </a:bodyPr>
          <a:lstStyle/>
          <a:p>
            <a:r>
              <a:rPr lang="fr-FR" b="0" u="sng" dirty="0" smtClean="0"/>
              <a:t>Pour un champ en jachère </a:t>
            </a:r>
            <a:r>
              <a:rPr lang="fr-FR" b="0" dirty="0" smtClean="0"/>
              <a:t>: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76873"/>
            <a:ext cx="3466728" cy="3456384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139952" y="1700808"/>
            <a:ext cx="4680520" cy="381719"/>
          </a:xfrm>
        </p:spPr>
        <p:txBody>
          <a:bodyPr>
            <a:noAutofit/>
          </a:bodyPr>
          <a:lstStyle/>
          <a:p>
            <a:endParaRPr lang="fr-FR" sz="2200" b="0" dirty="0" smtClean="0"/>
          </a:p>
          <a:p>
            <a:endParaRPr lang="fr-FR" sz="2200" b="0" dirty="0" smtClean="0"/>
          </a:p>
          <a:p>
            <a:r>
              <a:rPr lang="fr-FR" sz="2200" b="0" u="sng" dirty="0" smtClean="0"/>
              <a:t>Pour les plans d’eau, additionner A+B </a:t>
            </a:r>
            <a:r>
              <a:rPr lang="fr-FR" sz="2200" b="0" dirty="0" smtClean="0"/>
              <a:t>:  </a:t>
            </a:r>
            <a:endParaRPr lang="en-US" sz="2200" b="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>
          <a:xfrm>
            <a:off x="4067944" y="2132856"/>
            <a:ext cx="4896543" cy="33843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endParaRPr lang="fr-FR" sz="2200" dirty="0" smtClean="0"/>
          </a:p>
          <a:p>
            <a:pPr>
              <a:spcBef>
                <a:spcPts val="0"/>
              </a:spcBef>
              <a:buNone/>
            </a:pPr>
            <a:r>
              <a:rPr lang="fr-FR" sz="2200" dirty="0" smtClean="0"/>
              <a:t>A) </a:t>
            </a:r>
            <a:r>
              <a:rPr lang="fr-FR" sz="2200" u="sng" dirty="0" smtClean="0"/>
              <a:t>Le propriétaire </a:t>
            </a:r>
            <a:r>
              <a:rPr lang="fr-FR" sz="22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Plan d’eau privé </a:t>
            </a:r>
            <a:r>
              <a:rPr lang="fr-FR" sz="1800" dirty="0" smtClean="0"/>
              <a:t>(rarement &gt; 1000m)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fr-FR" sz="2200" dirty="0" smtClean="0"/>
              <a:t>Petit lac </a:t>
            </a:r>
            <a:r>
              <a:rPr lang="fr-FR" sz="1800" dirty="0" smtClean="0"/>
              <a:t>(différentes communes)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fr-FR" sz="2200" dirty="0" smtClean="0"/>
              <a:t>Retenue agricole </a:t>
            </a:r>
            <a:r>
              <a:rPr lang="fr-FR" sz="1800" dirty="0" smtClean="0"/>
              <a:t>(syndicat intercommunal)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Barrages </a:t>
            </a:r>
            <a:r>
              <a:rPr lang="fr-FR" sz="1800" dirty="0" smtClean="0"/>
              <a:t>(EDF, VNF, EPTB Seine-grands lacs)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Domaine Public Fluvial </a:t>
            </a:r>
            <a:r>
              <a:rPr lang="fr-FR" sz="1800" dirty="0" smtClean="0"/>
              <a:t>(VNF, CNR)</a:t>
            </a:r>
          </a:p>
          <a:p>
            <a:pPr>
              <a:spcBef>
                <a:spcPts val="0"/>
              </a:spcBef>
            </a:pPr>
            <a:r>
              <a:rPr lang="fr-FR" sz="2200" dirty="0" smtClean="0"/>
              <a:t>Domaine Public Maritime </a:t>
            </a:r>
            <a:r>
              <a:rPr lang="fr-FR" sz="1800" dirty="0" smtClean="0"/>
              <a:t>(Prémar)</a:t>
            </a:r>
          </a:p>
          <a:p>
            <a:pPr>
              <a:spcBef>
                <a:spcPts val="0"/>
              </a:spcBef>
              <a:buNone/>
            </a:pPr>
            <a:endParaRPr lang="fr-FR" sz="1800" dirty="0" smtClean="0"/>
          </a:p>
          <a:p>
            <a:pPr marL="0">
              <a:spcBef>
                <a:spcPts val="0"/>
              </a:spcBef>
              <a:buNone/>
            </a:pPr>
            <a:r>
              <a:rPr lang="fr-FR" sz="2200" dirty="0" smtClean="0"/>
              <a:t>B) </a:t>
            </a:r>
            <a:r>
              <a:rPr lang="fr-FR" sz="2200" u="sng" dirty="0" smtClean="0"/>
              <a:t>L’exploitant </a:t>
            </a:r>
            <a:r>
              <a:rPr lang="fr-FR" sz="1800" dirty="0" smtClean="0"/>
              <a:t>(règlement ou convention) :</a:t>
            </a:r>
          </a:p>
          <a:p>
            <a:pPr marL="0">
              <a:spcBef>
                <a:spcPts val="0"/>
              </a:spcBef>
            </a:pPr>
            <a:r>
              <a:rPr lang="fr-FR" sz="2200" dirty="0" smtClean="0"/>
              <a:t>Exploitation commerciale</a:t>
            </a:r>
          </a:p>
          <a:p>
            <a:pPr marL="0">
              <a:spcBef>
                <a:spcPts val="0"/>
              </a:spcBef>
            </a:pPr>
            <a:r>
              <a:rPr lang="fr-FR" sz="2200" dirty="0" smtClean="0"/>
              <a:t>Club nautique, etc.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7" name="Picture 6" descr="Angé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607494" cy="3008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dirty="0" smtClean="0"/>
              <a:t>2) Pour les hydr</a:t>
            </a:r>
            <a:r>
              <a:rPr lang="fr-FR" sz="2400" u="sng" dirty="0" smtClean="0"/>
              <a:t>avions</a:t>
            </a:r>
            <a:r>
              <a:rPr lang="fr-FR" sz="2400" dirty="0" smtClean="0"/>
              <a:t> : Un arrêté préfectoral du 13 mars 1986 qui impose l’avis de :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13384"/>
            <a:ext cx="8301608" cy="5544616"/>
          </a:xfrm>
        </p:spPr>
        <p:txBody>
          <a:bodyPr>
            <a:normAutofit/>
          </a:bodyPr>
          <a:lstStyle/>
          <a:p>
            <a:pPr lvl="0"/>
            <a:r>
              <a:rPr lang="fr-FR" sz="2000" b="1" dirty="0" smtClean="0"/>
              <a:t>District aéronautique </a:t>
            </a:r>
            <a:r>
              <a:rPr lang="fr-FR" sz="2000" dirty="0" smtClean="0"/>
              <a:t>: En tant que administration centralisatrice.</a:t>
            </a:r>
            <a:endParaRPr lang="fr-FR" sz="2000" b="1" dirty="0" smtClean="0"/>
          </a:p>
          <a:p>
            <a:pPr lvl="0"/>
            <a:r>
              <a:rPr lang="fr-FR" sz="2000" b="1" dirty="0" smtClean="0"/>
              <a:t>Police aux frontières</a:t>
            </a:r>
            <a:r>
              <a:rPr lang="fr-FR" sz="2000" dirty="0" smtClean="0"/>
              <a:t> (PAF / DICCILEC)  </a:t>
            </a:r>
            <a:endParaRPr lang="en-US" sz="2000" dirty="0" smtClean="0"/>
          </a:p>
          <a:p>
            <a:pPr lvl="0"/>
            <a:r>
              <a:rPr lang="fr-FR" sz="2000" b="1" dirty="0" smtClean="0"/>
              <a:t>Douanes</a:t>
            </a:r>
            <a:r>
              <a:rPr lang="fr-FR" sz="2000" dirty="0" smtClean="0"/>
              <a:t> : Même remarque, dans la CEE </a:t>
            </a:r>
            <a:endParaRPr lang="en-US" sz="2000" dirty="0" smtClean="0"/>
          </a:p>
          <a:p>
            <a:r>
              <a:rPr lang="fr-FR" sz="2000" b="1" dirty="0" smtClean="0"/>
              <a:t>Comité inter-armée de circulation aérienne militaire </a:t>
            </a:r>
            <a:r>
              <a:rPr lang="fr-FR" sz="2000" dirty="0" smtClean="0"/>
              <a:t>: RZBA</a:t>
            </a:r>
          </a:p>
          <a:p>
            <a:r>
              <a:rPr lang="fr-FR" sz="2000" b="1" dirty="0" smtClean="0"/>
              <a:t>Préfet (ex-Commissaire de la République) :   	</a:t>
            </a:r>
            <a:endParaRPr lang="en-US" sz="2000" dirty="0" smtClean="0"/>
          </a:p>
          <a:p>
            <a:pPr lvl="1"/>
            <a:r>
              <a:rPr lang="fr-FR" sz="2000" dirty="0" smtClean="0"/>
              <a:t>Aucune préfecture française n’y est familiarisée</a:t>
            </a:r>
          </a:p>
          <a:p>
            <a:pPr lvl="1"/>
            <a:r>
              <a:rPr lang="fr-FR" sz="2000" dirty="0" smtClean="0"/>
              <a:t>Une demande d’ouverture de plate-forme permanente ou d’hydrosurface vient encombrer les services tout en constituant une source d’erreurs.</a:t>
            </a:r>
          </a:p>
          <a:p>
            <a:pPr lvl="1"/>
            <a:r>
              <a:rPr lang="fr-FR" sz="2000" dirty="0" smtClean="0"/>
              <a:t>Les trois principes de précaution…</a:t>
            </a:r>
          </a:p>
          <a:p>
            <a:endParaRPr lang="fr-FR" sz="2400" dirty="0" smtClean="0"/>
          </a:p>
          <a:p>
            <a:pPr lvl="1"/>
            <a:endParaRPr lang="fr-FR" sz="3000" b="1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nouveau paramètre, l’écologie : </a:t>
            </a:r>
            <a:r>
              <a:rPr lang="fr-FR" sz="3600" dirty="0" smtClean="0"/>
              <a:t>PNR, ZNIEFF 1 et 2, et Natura 2000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N2000 Fran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512006" cy="51833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476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L’hydravion dans le contexte réglementaire français</vt:lpstr>
      <vt:lpstr>A l’origine :  Une priorité nationale</vt:lpstr>
      <vt:lpstr>Aujourd’hui, quelques traces réglementaires :</vt:lpstr>
      <vt:lpstr>Rappel du potentiel aquatique national :</vt:lpstr>
      <vt:lpstr>www.francehydravion.org/plans </vt:lpstr>
      <vt:lpstr>Expliquer et justifier les hydroaéronefs :</vt:lpstr>
      <vt:lpstr>Les deux principes d’une autorisation : 1)  Tous aéronefs : Accord de la personne ayant la jouissance</vt:lpstr>
      <vt:lpstr>2) Pour les hydravions : Un arrêté préfectoral du 13 mars 1986 qui impose l’avis de :</vt:lpstr>
      <vt:lpstr>  Un nouveau paramètre, l’écologie : PNR, ZNIEFF 1 et 2, et Natura 2000  </vt:lpstr>
      <vt:lpstr> Directive 92/43/CEE concernant la conservation des habitats naturels ainsi que de la faune et de la flore sauvages  ↓ Transposition en Natura 2000 :  Décret n° 2010-365 du 9 avril 2010 relatif à l'évaluation des incidences Natura 2000    « Tous programmes, projets, manifestations ou interventions, …dans ou à proximité d’une zone Natura 2000 » Principe de l’étude d’incidence (dissertation) à adresser à la DREAL)  </vt:lpstr>
      <vt:lpstr>Pendant ce temps,  sur Lake Union, Seattle</vt:lpstr>
      <vt:lpstr>Le groupe de travail hydro-DGAC (2011 – 2013 - Mme Patricia Louin)</vt:lpstr>
      <vt:lpstr> En attendant, il est possible de résoudre certains points de blocages précis : </vt:lpstr>
      <vt:lpstr> L’astuce italienne : Un cavalier législatif GAZETTE OFFICIELLE  N° 106 du 9 mai 2006 Ministère des Infrastructures et des Transports (Italie) DECRET 1 FEVRIER 2006  Normes d’actualisation de la loi du 2 avril 1968, n.518, concernant la libéralisation de l’utilisation des aires d’atterrissage  </vt:lpstr>
      <vt:lpstr>Pour que l’hydraviation retrouve sa place :</vt:lpstr>
      <vt:lpstr>Une double base de données disponible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L’hydravion dans le contexte réglementaire français</dc:title>
  <dc:creator>Olivier Ripoche</dc:creator>
  <cp:lastModifiedBy>Olivier Ripoche</cp:lastModifiedBy>
  <cp:revision>23</cp:revision>
  <dcterms:created xsi:type="dcterms:W3CDTF">2015-09-29T10:24:32Z</dcterms:created>
  <dcterms:modified xsi:type="dcterms:W3CDTF">2015-10-13T12:54:05Z</dcterms:modified>
</cp:coreProperties>
</file>